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8" r:id="rId2"/>
    <p:sldId id="330" r:id="rId3"/>
    <p:sldId id="350" r:id="rId4"/>
    <p:sldId id="349" r:id="rId5"/>
    <p:sldId id="332" r:id="rId6"/>
    <p:sldId id="323" r:id="rId7"/>
    <p:sldId id="351" r:id="rId8"/>
    <p:sldId id="352" r:id="rId9"/>
    <p:sldId id="353" r:id="rId10"/>
    <p:sldId id="354" r:id="rId11"/>
    <p:sldId id="355" r:id="rId12"/>
    <p:sldId id="356" r:id="rId13"/>
    <p:sldId id="357" r:id="rId14"/>
  </p:sldIdLst>
  <p:sldSz cx="9144000" cy="5143500" type="screen16x9"/>
  <p:notesSz cx="6797675" cy="9926638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6">
          <p15:clr>
            <a:srgbClr val="A4A3A4"/>
          </p15:clr>
        </p15:guide>
        <p15:guide id="10" pos="606">
          <p15:clr>
            <a:srgbClr val="A4A3A4"/>
          </p15:clr>
        </p15:guide>
        <p15:guide id="11" orient="horz" pos="1620">
          <p15:clr>
            <a:srgbClr val="A4A3A4"/>
          </p15:clr>
        </p15:guide>
        <p15:guide id="12" orient="horz" pos="759">
          <p15:clr>
            <a:srgbClr val="A4A3A4"/>
          </p15:clr>
        </p15:guide>
        <p15:guide id="13" orient="horz" pos="237">
          <p15:clr>
            <a:srgbClr val="A4A3A4"/>
          </p15:clr>
        </p15:guide>
        <p15:guide id="14" orient="horz" pos="3041">
          <p15:clr>
            <a:srgbClr val="A4A3A4"/>
          </p15:clr>
        </p15:guide>
        <p15:guide id="15" pos="2880">
          <p15:clr>
            <a:srgbClr val="A4A3A4"/>
          </p15:clr>
        </p15:guide>
        <p15:guide id="16" pos="708">
          <p15:clr>
            <a:srgbClr val="A4A3A4"/>
          </p15:clr>
        </p15:guide>
        <p15:guide id="17" pos="1560">
          <p15:clr>
            <a:srgbClr val="A4A3A4"/>
          </p15:clr>
        </p15:guide>
        <p15:guide id="18" pos="5140">
          <p15:clr>
            <a:srgbClr val="A4A3A4"/>
          </p15:clr>
        </p15:guide>
        <p15:guide id="19" pos="5521">
          <p15:clr>
            <a:srgbClr val="A4A3A4"/>
          </p15:clr>
        </p15:guide>
        <p15:guide id="20" pos="5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6"/>
    <a:srgbClr val="004A8E"/>
    <a:srgbClr val="005CB0"/>
    <a:srgbClr val="005AA9"/>
    <a:srgbClr val="0000FF"/>
    <a:srgbClr val="0078E6"/>
    <a:srgbClr val="3578C9"/>
    <a:srgbClr val="A9C1DF"/>
    <a:srgbClr val="333333"/>
    <a:srgbClr val="7CA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5396" autoAdjust="0"/>
  </p:normalViewPr>
  <p:slideViewPr>
    <p:cSldViewPr showGuides="1">
      <p:cViewPr varScale="1">
        <p:scale>
          <a:sx n="140" d="100"/>
          <a:sy n="140" d="100"/>
        </p:scale>
        <p:origin x="132" y="120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  <p:guide orient="horz" pos="1620"/>
        <p:guide orient="horz" pos="759"/>
        <p:guide orient="horz" pos="237"/>
        <p:guide orient="horz" pos="3041"/>
        <p:guide pos="2880"/>
        <p:guide pos="708"/>
        <p:guide pos="1560"/>
        <p:guide pos="5140"/>
        <p:guide pos="5521"/>
        <p:guide pos="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125" cy="498249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51" y="2"/>
            <a:ext cx="2945125" cy="498249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r">
              <a:defRPr sz="1200"/>
            </a:lvl1pPr>
          </a:lstStyle>
          <a:p>
            <a:fld id="{5D93BCBC-233C-4627-AF54-D5D7CF6BBDA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393"/>
            <a:ext cx="2945125" cy="498249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51" y="9428393"/>
            <a:ext cx="2945125" cy="498249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r">
              <a:defRPr sz="1200"/>
            </a:lvl1pPr>
          </a:lstStyle>
          <a:p>
            <a:fld id="{4B9B972E-91C9-44E9-BAC8-1C131AE08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1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14"/>
            <a:ext cx="2945658" cy="496332"/>
          </a:xfrm>
          <a:prstGeom prst="rect">
            <a:avLst/>
          </a:prstGeom>
        </p:spPr>
        <p:txBody>
          <a:bodyPr vert="horz" lIns="91691" tIns="45846" rIns="91691" bIns="458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4" y="14"/>
            <a:ext cx="2945658" cy="496332"/>
          </a:xfrm>
          <a:prstGeom prst="rect">
            <a:avLst/>
          </a:prstGeom>
        </p:spPr>
        <p:txBody>
          <a:bodyPr vert="horz" lIns="91691" tIns="45846" rIns="91691" bIns="45846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2950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1" tIns="45846" rIns="91691" bIns="458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70" y="4715169"/>
            <a:ext cx="5438140" cy="4466987"/>
          </a:xfrm>
          <a:prstGeom prst="rect">
            <a:avLst/>
          </a:prstGeom>
        </p:spPr>
        <p:txBody>
          <a:bodyPr vert="horz" lIns="91691" tIns="45846" rIns="91691" bIns="4584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9428596"/>
            <a:ext cx="2945658" cy="496332"/>
          </a:xfrm>
          <a:prstGeom prst="rect">
            <a:avLst/>
          </a:prstGeom>
        </p:spPr>
        <p:txBody>
          <a:bodyPr vert="horz" lIns="91691" tIns="45846" rIns="91691" bIns="458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4" y="9428596"/>
            <a:ext cx="2945658" cy="496332"/>
          </a:xfrm>
          <a:prstGeom prst="rect">
            <a:avLst/>
          </a:prstGeom>
        </p:spPr>
        <p:txBody>
          <a:bodyPr vert="horz" lIns="91691" tIns="45846" rIns="91691" bIns="45846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1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42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9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9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98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42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6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2572290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3"/>
            <a:ext cx="567428" cy="489830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3" y="367516"/>
            <a:ext cx="7343873" cy="832711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3" y="1200150"/>
            <a:ext cx="7343873" cy="3626943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4531069"/>
            <a:ext cx="619711" cy="473875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816296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0" y="0"/>
            <a:ext cx="914450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619673" y="3363838"/>
            <a:ext cx="6768751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91412" rIns="91412" bIns="91412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-GB" sz="3200" b="1" dirty="0" err="1">
                <a:solidFill>
                  <a:srgbClr val="005CB0"/>
                </a:solidFill>
                <a:ea typeface="Yu Gothic UI Semilight" panose="020B0400000000000000" pitchFamily="34" charset="-128"/>
                <a:cs typeface="Arial" panose="020B0604020202020204" pitchFamily="34" charset="0"/>
                <a:sym typeface="Trebuchet MS"/>
              </a:rPr>
              <a:t>Налог</a:t>
            </a:r>
            <a:r>
              <a:rPr lang="en-GB" sz="3200" b="1" dirty="0">
                <a:solidFill>
                  <a:srgbClr val="005CB0"/>
                </a:solidFill>
                <a:ea typeface="Yu Gothic UI Semilight" panose="020B0400000000000000" pitchFamily="34" charset="-128"/>
                <a:cs typeface="Arial" panose="020B0604020202020204" pitchFamily="34" charset="0"/>
                <a:sym typeface="Trebuchet MS"/>
              </a:rPr>
              <a:t> </a:t>
            </a:r>
            <a:r>
              <a:rPr lang="en-GB" sz="3200" b="1" dirty="0" err="1">
                <a:solidFill>
                  <a:srgbClr val="005CB0"/>
                </a:solidFill>
                <a:ea typeface="Yu Gothic UI Semilight" panose="020B0400000000000000" pitchFamily="34" charset="-128"/>
                <a:cs typeface="Arial" panose="020B0604020202020204" pitchFamily="34" charset="0"/>
                <a:sym typeface="Trebuchet MS"/>
              </a:rPr>
              <a:t>на</a:t>
            </a:r>
            <a:r>
              <a:rPr lang="en-GB" sz="3200" b="1" dirty="0">
                <a:solidFill>
                  <a:srgbClr val="005CB0"/>
                </a:solidFill>
                <a:ea typeface="Yu Gothic UI Semilight" panose="020B0400000000000000" pitchFamily="34" charset="-128"/>
                <a:cs typeface="Arial" panose="020B0604020202020204" pitchFamily="34" charset="0"/>
                <a:sym typeface="Trebuchet MS"/>
              </a:rPr>
              <a:t> </a:t>
            </a:r>
            <a:r>
              <a:rPr lang="en-GB" sz="3200" b="1" dirty="0" err="1">
                <a:solidFill>
                  <a:srgbClr val="005CB0"/>
                </a:solidFill>
                <a:ea typeface="Yu Gothic UI Semilight" panose="020B0400000000000000" pitchFamily="34" charset="-128"/>
                <a:cs typeface="Arial" panose="020B0604020202020204" pitchFamily="34" charset="0"/>
                <a:sym typeface="Trebuchet MS"/>
              </a:rPr>
              <a:t>профессиональный</a:t>
            </a:r>
            <a:r>
              <a:rPr lang="en-GB" sz="3200" b="1" dirty="0">
                <a:solidFill>
                  <a:srgbClr val="005CB0"/>
                </a:solidFill>
                <a:ea typeface="Yu Gothic UI Semilight" panose="020B0400000000000000" pitchFamily="34" charset="-128"/>
                <a:cs typeface="Arial" panose="020B0604020202020204" pitchFamily="34" charset="0"/>
                <a:sym typeface="Trebuchet MS"/>
              </a:rPr>
              <a:t> </a:t>
            </a:r>
            <a:r>
              <a:rPr lang="en-GB" sz="3200" b="1" dirty="0" err="1">
                <a:solidFill>
                  <a:srgbClr val="005CB0"/>
                </a:solidFill>
                <a:ea typeface="Yu Gothic UI Semilight" panose="020B0400000000000000" pitchFamily="34" charset="-128"/>
                <a:cs typeface="Arial" panose="020B0604020202020204" pitchFamily="34" charset="0"/>
                <a:sym typeface="Trebuchet MS"/>
              </a:rPr>
              <a:t>доход</a:t>
            </a:r>
            <a:endParaRPr sz="3200" b="1" dirty="0">
              <a:solidFill>
                <a:srgbClr val="005CB0"/>
              </a:solidFill>
              <a:ea typeface="Yu Gothic UI Semilight" panose="020B0400000000000000" pitchFamily="34" charset="-128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71601" y="3845476"/>
            <a:ext cx="7344815" cy="102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/>
          <a:lstStyle>
            <a:lvl1pPr marL="363538"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7338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+mj-lt"/>
              <a:buNone/>
            </a:pPr>
            <a:r>
              <a:rPr lang="ru-RU" altLang="ru-RU" sz="1900" dirty="0">
                <a:solidFill>
                  <a:srgbClr val="005AA9"/>
                </a:solidFill>
                <a:latin typeface="+mn-lt"/>
              </a:rPr>
              <a:t>Заместитель начальника </a:t>
            </a:r>
            <a:r>
              <a:rPr lang="ru-RU" altLang="ru-RU" sz="1900" dirty="0" smtClean="0">
                <a:solidFill>
                  <a:srgbClr val="005AA9"/>
                </a:solidFill>
                <a:latin typeface="+mn-lt"/>
              </a:rPr>
              <a:t>Межрайонной ИФНС России </a:t>
            </a:r>
          </a:p>
          <a:p>
            <a:pPr algn="ctr" eaLnBrk="1" hangingPunct="1">
              <a:lnSpc>
                <a:spcPct val="90000"/>
              </a:lnSpc>
              <a:buFont typeface="+mj-lt"/>
              <a:buNone/>
            </a:pPr>
            <a:r>
              <a:rPr lang="ru-RU" altLang="ru-RU" sz="1900" dirty="0" smtClean="0">
                <a:solidFill>
                  <a:srgbClr val="005AA9"/>
                </a:solidFill>
                <a:latin typeface="+mn-lt"/>
              </a:rPr>
              <a:t>№9 по Республике Татарстан </a:t>
            </a:r>
            <a:endParaRPr lang="ru-RU" altLang="ru-RU" sz="1900" dirty="0">
              <a:solidFill>
                <a:srgbClr val="005AA9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  <a:buFont typeface="+mj-lt"/>
              <a:buNone/>
            </a:pPr>
            <a:r>
              <a:rPr lang="ru-RU" altLang="ru-RU" sz="1900" dirty="0" err="1" smtClean="0">
                <a:solidFill>
                  <a:srgbClr val="005AA9"/>
                </a:solidFill>
                <a:latin typeface="+mn-lt"/>
              </a:rPr>
              <a:t>Ахмадеева</a:t>
            </a:r>
            <a:r>
              <a:rPr lang="ru-RU" altLang="ru-RU" sz="1900" dirty="0" smtClean="0">
                <a:solidFill>
                  <a:srgbClr val="005AA9"/>
                </a:solidFill>
                <a:latin typeface="+mn-lt"/>
              </a:rPr>
              <a:t> Э.Р.</a:t>
            </a:r>
            <a:endParaRPr lang="ru-RU" altLang="ru-RU" sz="1900" dirty="0">
              <a:solidFill>
                <a:srgbClr val="005AA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6676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3" y="123705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6" name="Shape 146"/>
          <p:cNvSpPr txBox="1"/>
          <p:nvPr/>
        </p:nvSpPr>
        <p:spPr>
          <a:xfrm>
            <a:off x="915735" y="226947"/>
            <a:ext cx="24321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5CB0"/>
                </a:solidFill>
                <a:latin typeface="+mn-lt"/>
                <a:sym typeface="Trebuchet MS"/>
              </a:rPr>
              <a:t>Расчеты</a:t>
            </a:r>
            <a:endParaRPr sz="2800" dirty="0">
              <a:solidFill>
                <a:srgbClr val="005CB0"/>
              </a:solidFill>
              <a:latin typeface="+mn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0000-05-323\Desktop\Мой налог\База знаний НПД 1.0\База знаний НПД 1.0\15.1_Новая продажа. Физ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30" y="0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0000-05-323\Desktop\Мой налог\База знаний НПД 1.0\База знаний НПД 1.0\15.4_Новая продажа. Физ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15" y="-2523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0000-05-323\Desktop\Мой налог\База знаний НПД 1.0\База знаний НПД 1.0\15.2_Новая продажа. Физик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080" y="3512820"/>
            <a:ext cx="751920" cy="16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9F8BF548-D858-45D6-AA0F-3EF939796EF0}"/>
              </a:ext>
            </a:extLst>
          </p:cNvPr>
          <p:cNvCxnSpPr>
            <a:stCxn id="35" idx="2"/>
            <a:endCxn id="38" idx="0"/>
          </p:cNvCxnSpPr>
          <p:nvPr/>
        </p:nvCxnSpPr>
        <p:spPr>
          <a:xfrm>
            <a:off x="657209" y="2643758"/>
            <a:ext cx="0" cy="156488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38125" y="2279650"/>
            <a:ext cx="3539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E76"/>
                </a:solidFill>
              </a:rPr>
              <a:t>Указать стоимость и название услуги</a:t>
            </a:r>
          </a:p>
          <a:p>
            <a:endParaRPr lang="ru-RU" dirty="0">
              <a:solidFill>
                <a:srgbClr val="003E76"/>
              </a:solidFill>
            </a:endParaRPr>
          </a:p>
          <a:p>
            <a:r>
              <a:rPr lang="ru-RU" dirty="0">
                <a:solidFill>
                  <a:srgbClr val="003E76"/>
                </a:solidFill>
              </a:rPr>
              <a:t>Указать категорию покупателя (физическое или юридическое лицо)</a:t>
            </a:r>
          </a:p>
          <a:p>
            <a:endParaRPr lang="ru-RU" dirty="0">
              <a:solidFill>
                <a:srgbClr val="003E76"/>
              </a:solidFill>
            </a:endParaRPr>
          </a:p>
          <a:p>
            <a:r>
              <a:rPr lang="ru-RU" dirty="0">
                <a:solidFill>
                  <a:srgbClr val="003E76"/>
                </a:solidFill>
              </a:rPr>
              <a:t>Нажать кнопку «Выдать чек» – чек сформируется в облаке ФНС</a:t>
            </a:r>
          </a:p>
          <a:p>
            <a:endParaRPr lang="ru-RU" dirty="0">
              <a:solidFill>
                <a:srgbClr val="003E76"/>
              </a:solidFill>
            </a:endParaRPr>
          </a:p>
          <a:p>
            <a:r>
              <a:rPr lang="ru-RU" dirty="0">
                <a:solidFill>
                  <a:srgbClr val="003E76"/>
                </a:solidFill>
              </a:rPr>
              <a:t>Нажать кнопку «Отправить чек»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3073" y="1277347"/>
            <a:ext cx="4110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Самый простой способ фиксации расчета и выдачи чека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26FF7BB-8EA9-474D-94EC-92C5B4488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2264428"/>
            <a:ext cx="379330" cy="37933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E840BBA-59C2-4AB9-8DAF-20FAFD96A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2906543"/>
            <a:ext cx="379330" cy="37933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0985D14-DE7A-4035-BD09-D2B87EB732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4" y="3560572"/>
            <a:ext cx="379330" cy="37933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7DC7366-5055-4693-96C2-C85AF1C72B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4208644"/>
            <a:ext cx="379330" cy="379330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6804248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428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6" y="1466554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20" name="Shape 146"/>
          <p:cNvSpPr txBox="1"/>
          <p:nvPr/>
        </p:nvSpPr>
        <p:spPr>
          <a:xfrm>
            <a:off x="743431" y="226946"/>
            <a:ext cx="2978457" cy="89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5CB0"/>
                </a:solidFill>
                <a:latin typeface="+mn-lt"/>
                <a:sym typeface="Trebuchet MS"/>
              </a:rPr>
              <a:t>Оплата </a:t>
            </a:r>
            <a:r>
              <a:rPr lang="ru-RU" sz="2800" dirty="0" smtClean="0">
                <a:solidFill>
                  <a:srgbClr val="005CB0"/>
                </a:solidFill>
                <a:latin typeface="+mn-lt"/>
                <a:sym typeface="Trebuchet MS"/>
              </a:rPr>
              <a:t>налога</a:t>
            </a:r>
            <a:endParaRPr lang="en-US" sz="2800" dirty="0" smtClean="0">
              <a:solidFill>
                <a:srgbClr val="005CB0"/>
              </a:solidFill>
              <a:latin typeface="+mn-lt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5CB0"/>
                </a:solidFill>
                <a:latin typeface="+mn-lt"/>
                <a:sym typeface="Trebuchet MS"/>
              </a:rPr>
              <a:t>«в </a:t>
            </a:r>
            <a:r>
              <a:rPr lang="ru-RU" sz="2800" dirty="0">
                <a:solidFill>
                  <a:srgbClr val="005CB0"/>
                </a:solidFill>
                <a:latin typeface="+mn-lt"/>
                <a:sym typeface="Trebuchet MS"/>
              </a:rPr>
              <a:t>один клик»</a:t>
            </a:r>
            <a:endParaRPr sz="2800" dirty="0">
              <a:solidFill>
                <a:srgbClr val="005CB0"/>
              </a:solidFill>
              <a:latin typeface="+mn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0000-05-323\Desktop\Мой налог\База знаний НПД 1.0\База знаний НПД 1.0\17.1_Оплата нало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22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0000-05-323\Desktop\Мой налог\База знаний НПД 1.0\База знаний НПД 1.0\17.3_Оплата налог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7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-5" y="322942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7659" y="1506851"/>
            <a:ext cx="367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Пользователь может согласиться с расчетом ФНС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6240" y="3388068"/>
            <a:ext cx="3672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Или указать свою сумму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19" y="4062827"/>
            <a:ext cx="916774" cy="8131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F2FE665-F712-4892-A45F-6584BC63E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765" y="2317170"/>
            <a:ext cx="686628" cy="686628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6804247" y="261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74372" y="-20538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4903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5" name="Shape 146"/>
          <p:cNvSpPr txBox="1"/>
          <p:nvPr/>
        </p:nvSpPr>
        <p:spPr>
          <a:xfrm>
            <a:off x="646350" y="250623"/>
            <a:ext cx="579785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5CB0"/>
                </a:solidFill>
                <a:latin typeface="+mn-lt"/>
                <a:sym typeface="Trebuchet MS"/>
              </a:rPr>
              <a:t>Почему это выгодно для людей?</a:t>
            </a:r>
            <a:endParaRPr sz="2800" dirty="0">
              <a:solidFill>
                <a:srgbClr val="005CB0"/>
              </a:solidFill>
              <a:latin typeface="+mn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1E13061-4194-4674-9E06-8F79C8067A23}"/>
              </a:ext>
            </a:extLst>
          </p:cNvPr>
          <p:cNvSpPr/>
          <p:nvPr/>
        </p:nvSpPr>
        <p:spPr>
          <a:xfrm>
            <a:off x="489476" y="1999146"/>
            <a:ext cx="200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3E76"/>
                </a:solidFill>
              </a:rPr>
              <a:t>Онлайн-регистрация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738EB3F-0D6D-4776-B913-425D597E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0" y="1419294"/>
            <a:ext cx="541655" cy="5416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D0BAA55-52AA-49D6-90F0-C93EA8FE2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45" y="2859782"/>
            <a:ext cx="541655" cy="5416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56A4684-DF24-4CB6-B968-D296B05F5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112" y="1363496"/>
            <a:ext cx="541655" cy="54165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58FADF5-B7EE-433E-ACBD-D0C8BEE43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2859781"/>
            <a:ext cx="541655" cy="54165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83C48F0-6E09-4F92-94CA-1F51E7880F3A}"/>
              </a:ext>
            </a:extLst>
          </p:cNvPr>
          <p:cNvSpPr/>
          <p:nvPr/>
        </p:nvSpPr>
        <p:spPr>
          <a:xfrm>
            <a:off x="489476" y="3582764"/>
            <a:ext cx="2210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3E76"/>
                </a:solidFill>
              </a:rPr>
              <a:t>Все расчеты и оплата налогов «в один клик» через мобильное приложение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7DFFA7A-455F-4E06-906B-9F98001373B1}"/>
              </a:ext>
            </a:extLst>
          </p:cNvPr>
          <p:cNvSpPr/>
          <p:nvPr/>
        </p:nvSpPr>
        <p:spPr>
          <a:xfrm>
            <a:off x="3131840" y="1965823"/>
            <a:ext cx="2330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3E76"/>
                </a:solidFill>
              </a:rPr>
              <a:t>Ставка 4-6%, а не 13%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250AD49-7BFB-4B46-824B-0E9731022706}"/>
              </a:ext>
            </a:extLst>
          </p:cNvPr>
          <p:cNvSpPr/>
          <p:nvPr/>
        </p:nvSpPr>
        <p:spPr>
          <a:xfrm>
            <a:off x="6084168" y="1914106"/>
            <a:ext cx="256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3E76"/>
                </a:solidFill>
              </a:rPr>
              <a:t>Интеграция с интернет-платформами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BB47E79-DA69-4D5A-9AC4-F78870058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4" y="1419622"/>
            <a:ext cx="541655" cy="541655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C1E46B0-4834-4733-AFE7-8A56E12AFD47}"/>
              </a:ext>
            </a:extLst>
          </p:cNvPr>
          <p:cNvSpPr/>
          <p:nvPr/>
        </p:nvSpPr>
        <p:spPr>
          <a:xfrm>
            <a:off x="3131840" y="3515810"/>
            <a:ext cx="2549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3E76"/>
                </a:solidFill>
              </a:rPr>
              <a:t>Без регистрации как индивидуальный предприниматель, без отчетности, без кассы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6084168" y="3507854"/>
            <a:ext cx="2210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3E76"/>
                </a:solidFill>
              </a:rPr>
              <a:t>Налоговый капитал на развитие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1087E07-0AD1-4FBC-8474-7A7BCCEE29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2593" y="2859782"/>
            <a:ext cx="541655" cy="5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745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-15774"/>
            <a:ext cx="9179496" cy="516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55"/>
          <p:cNvSpPr txBox="1"/>
          <p:nvPr/>
        </p:nvSpPr>
        <p:spPr>
          <a:xfrm>
            <a:off x="1619672" y="915566"/>
            <a:ext cx="4320480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91412" rIns="91412" bIns="91412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ru-RU" sz="6000" b="1" dirty="0" smtClean="0">
                <a:solidFill>
                  <a:srgbClr val="005CB0"/>
                </a:solidFill>
                <a:ea typeface="Yu Gothic UI Semilight" panose="020B0400000000000000" pitchFamily="34" charset="-128"/>
                <a:cs typeface="Arial" panose="020B0604020202020204" pitchFamily="34" charset="0"/>
                <a:sym typeface="Trebuchet MS"/>
              </a:rPr>
              <a:t>Спасибо за внимание!</a:t>
            </a:r>
            <a:endParaRPr sz="6000" b="1" dirty="0">
              <a:solidFill>
                <a:srgbClr val="005CB0"/>
              </a:solidFill>
              <a:ea typeface="Yu Gothic UI Semilight" panose="020B0400000000000000" pitchFamily="34" charset="-128"/>
              <a:cs typeface="Arial" panose="020B060402020202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400423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46"/>
          <p:cNvSpPr txBox="1"/>
          <p:nvPr/>
        </p:nvSpPr>
        <p:spPr>
          <a:xfrm>
            <a:off x="800640" y="241461"/>
            <a:ext cx="67236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5CB0"/>
                </a:solidFill>
                <a:latin typeface="+mn-lt"/>
                <a:ea typeface="Trebuchet MS"/>
                <a:cs typeface="Trebuchet MS"/>
                <a:sym typeface="Trebuchet MS"/>
              </a:rPr>
              <a:t>Основные положения эксперимента</a:t>
            </a:r>
            <a:endParaRPr sz="2800" dirty="0">
              <a:solidFill>
                <a:srgbClr val="005CB0"/>
              </a:solidFill>
              <a:latin typeface="+mn-l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CD02830-2117-4481-B525-88D50561C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9117" t="24444" r="14411" b="13595"/>
          <a:stretch/>
        </p:blipFill>
        <p:spPr>
          <a:xfrm>
            <a:off x="1373855" y="771550"/>
            <a:ext cx="6438505" cy="31213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75CB6EB6-61BF-431A-9E90-BC5EA83D461F}"/>
              </a:ext>
            </a:extLst>
          </p:cNvPr>
          <p:cNvSpPr/>
          <p:nvPr/>
        </p:nvSpPr>
        <p:spPr>
          <a:xfrm>
            <a:off x="3146612" y="1275606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9B814A0-5298-4439-BFB5-4DEBE9A6BF74}"/>
              </a:ext>
            </a:extLst>
          </p:cNvPr>
          <p:cNvSpPr/>
          <p:nvPr/>
        </p:nvSpPr>
        <p:spPr>
          <a:xfrm>
            <a:off x="3146612" y="2571750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2CD608C-2DA4-4C30-A2E4-63716A899F25}"/>
              </a:ext>
            </a:extLst>
          </p:cNvPr>
          <p:cNvSpPr/>
          <p:nvPr/>
        </p:nvSpPr>
        <p:spPr>
          <a:xfrm>
            <a:off x="4047564" y="2787774"/>
            <a:ext cx="386603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b="1" dirty="0">
                <a:solidFill>
                  <a:srgbClr val="003E76"/>
                </a:solidFill>
                <a:latin typeface="+mn-lt"/>
                <a:ea typeface="Trebuchet MS"/>
                <a:cs typeface="Trebuchet MS"/>
                <a:sym typeface="Trebuchet MS"/>
              </a:rPr>
              <a:t>пилотных региона (Москва, Московская и Калужская области, Татарстан)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054E776-3EDB-46B6-A530-E25A79576D50}"/>
              </a:ext>
            </a:extLst>
          </p:cNvPr>
          <p:cNvSpPr/>
          <p:nvPr/>
        </p:nvSpPr>
        <p:spPr>
          <a:xfrm>
            <a:off x="4061012" y="1419622"/>
            <a:ext cx="3374254" cy="584775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b="1" dirty="0">
                <a:solidFill>
                  <a:srgbClr val="003E76"/>
                </a:solidFill>
                <a:latin typeface="+mn-lt"/>
                <a:ea typeface="Trebuchet MS"/>
                <a:cs typeface="Trebuchet MS"/>
                <a:sym typeface="Trebuchet MS"/>
              </a:rPr>
              <a:t>лет длительность эксперимента в период 2019-2028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69ED6EA-DC81-47A2-B198-1F019140CBDC}"/>
              </a:ext>
            </a:extLst>
          </p:cNvPr>
          <p:cNvSpPr/>
          <p:nvPr/>
        </p:nvSpPr>
        <p:spPr>
          <a:xfrm>
            <a:off x="405488" y="3867894"/>
            <a:ext cx="4166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dirty="0">
                <a:solidFill>
                  <a:srgbClr val="003E76"/>
                </a:solidFill>
                <a:latin typeface="+mn-lt"/>
                <a:ea typeface="Trebuchet MS"/>
                <a:cs typeface="Trebuchet MS"/>
                <a:sym typeface="Trebuchet MS"/>
              </a:rPr>
              <a:t>В течение эксперимента не могут быть:</a:t>
            </a:r>
          </a:p>
          <a:p>
            <a:pPr marL="285750" indent="-285750">
              <a:buClr>
                <a:schemeClr val="dk1"/>
              </a:buClr>
              <a:buSzPct val="122222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E76"/>
                </a:solidFill>
                <a:latin typeface="+mn-lt"/>
                <a:ea typeface="Trebuchet MS"/>
                <a:cs typeface="Trebuchet MS"/>
                <a:sym typeface="Trebuchet MS"/>
              </a:rPr>
              <a:t>увеличены налоговые ставки</a:t>
            </a:r>
          </a:p>
          <a:p>
            <a:pPr marL="285750" indent="-285750">
              <a:buClr>
                <a:schemeClr val="dk1"/>
              </a:buClr>
              <a:buSzPct val="122222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E76"/>
                </a:solidFill>
                <a:latin typeface="+mn-lt"/>
                <a:ea typeface="Trebuchet MS"/>
                <a:cs typeface="Trebuchet MS"/>
                <a:sym typeface="Trebuchet MS"/>
              </a:rPr>
              <a:t>уменьшен предельный размер доходов, дающий право применять режим</a:t>
            </a:r>
            <a:endParaRPr lang="ru-RU" i="1" dirty="0">
              <a:solidFill>
                <a:srgbClr val="003E76"/>
              </a:solidFill>
              <a:latin typeface="+mn-lt"/>
              <a:ea typeface="Trebuchet MS"/>
              <a:cs typeface="Trebuchet MS"/>
              <a:sym typeface="Trebuchet MS"/>
            </a:endParaRPr>
          </a:p>
        </p:txBody>
      </p:sp>
      <p:sp>
        <p:nvSpPr>
          <p:cNvPr id="2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324081" y="4531069"/>
            <a:ext cx="619711" cy="473875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179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079404" y="1254913"/>
            <a:ext cx="1908811" cy="8270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" y="1470308"/>
            <a:ext cx="6755394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hape 146"/>
          <p:cNvSpPr txBox="1"/>
          <p:nvPr/>
        </p:nvSpPr>
        <p:spPr>
          <a:xfrm>
            <a:off x="797583" y="208232"/>
            <a:ext cx="5018713" cy="101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4A8E"/>
                </a:solidFill>
                <a:latin typeface="+mn-lt"/>
                <a:sym typeface="Trebuchet MS"/>
              </a:rPr>
              <a:t>Налогоплательщик – участник эксперимента</a:t>
            </a:r>
            <a:endParaRPr sz="2800" dirty="0">
              <a:solidFill>
                <a:srgbClr val="004A8E"/>
              </a:solidFill>
              <a:latin typeface="+mn-lt"/>
            </a:endParaRPr>
          </a:p>
        </p:txBody>
      </p:sp>
      <p:pic>
        <p:nvPicPr>
          <p:cNvPr id="8" name="Picture 2" descr="C:\Users\0000-0~1\AppData\Local\Temp\Rar$DIa6060.11261\2.0 Формулиров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2372308" cy="5143500"/>
          </a:xfrm>
          <a:prstGeom prst="rect">
            <a:avLst/>
          </a:prstGeom>
          <a:noFill/>
          <a:extLst/>
        </p:spPr>
      </p:pic>
      <p:sp>
        <p:nvSpPr>
          <p:cNvPr id="9" name="Прямоугольник 8"/>
          <p:cNvSpPr/>
          <p:nvPr/>
        </p:nvSpPr>
        <p:spPr>
          <a:xfrm>
            <a:off x="539552" y="1491630"/>
            <a:ext cx="41244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Физическое лицо, в том числе индивидуальный предприниматель: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400" dirty="0" smtClean="0">
                <a:solidFill>
                  <a:srgbClr val="003E76"/>
                </a:solidFill>
              </a:rPr>
              <a:t>ведет </a:t>
            </a:r>
            <a:r>
              <a:rPr lang="ru-RU" sz="1400" dirty="0">
                <a:solidFill>
                  <a:srgbClr val="003E76"/>
                </a:solidFill>
              </a:rPr>
              <a:t>деятельность на территории пилотного региона</a:t>
            </a:r>
          </a:p>
          <a:p>
            <a:endParaRPr lang="ru-RU" sz="1400" dirty="0">
              <a:solidFill>
                <a:srgbClr val="003E76"/>
              </a:solidFill>
            </a:endParaRPr>
          </a:p>
          <a:p>
            <a:r>
              <a:rPr lang="ru-RU" sz="1400" dirty="0" smtClean="0">
                <a:solidFill>
                  <a:srgbClr val="003E76"/>
                </a:solidFill>
              </a:rPr>
              <a:t>перешел </a:t>
            </a:r>
            <a:r>
              <a:rPr lang="ru-RU" sz="1400" dirty="0">
                <a:solidFill>
                  <a:srgbClr val="003E76"/>
                </a:solidFill>
              </a:rPr>
              <a:t>на специальный налоговый режим</a:t>
            </a:r>
          </a:p>
          <a:p>
            <a:endParaRPr lang="ru-RU" sz="1400" dirty="0">
              <a:solidFill>
                <a:srgbClr val="003E76"/>
              </a:solidFill>
            </a:endParaRPr>
          </a:p>
          <a:p>
            <a:r>
              <a:rPr lang="ru-RU" sz="1400" dirty="0" smtClean="0">
                <a:solidFill>
                  <a:srgbClr val="003E76"/>
                </a:solidFill>
              </a:rPr>
              <a:t>получает </a:t>
            </a:r>
            <a:r>
              <a:rPr lang="ru-RU" sz="1400" dirty="0">
                <a:solidFill>
                  <a:srgbClr val="003E76"/>
                </a:solidFill>
              </a:rPr>
              <a:t>профессиональный доход:</a:t>
            </a:r>
          </a:p>
          <a:p>
            <a:r>
              <a:rPr lang="ru-RU" sz="1400" dirty="0">
                <a:solidFill>
                  <a:srgbClr val="00B0F0"/>
                </a:solidFill>
              </a:rPr>
              <a:t>доход физических лиц от деятельности, при ведении которой они </a:t>
            </a:r>
            <a:r>
              <a:rPr lang="ru-RU" sz="1400" b="1" dirty="0">
                <a:solidFill>
                  <a:srgbClr val="00B0F0"/>
                </a:solidFill>
              </a:rPr>
              <a:t>не имеют работодателя и не привлекают наемных работников</a:t>
            </a:r>
            <a:r>
              <a:rPr lang="ru-RU" sz="1400" dirty="0">
                <a:solidFill>
                  <a:srgbClr val="00B0F0"/>
                </a:solidFill>
              </a:rPr>
              <a:t> по трудовым договорам, а также доход от использования имущества.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" y="2404281"/>
            <a:ext cx="402497" cy="4024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790"/>
            <a:ext cx="402497" cy="4024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5846"/>
            <a:ext cx="402497" cy="40249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012160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1795D9FF-2687-470A-A4E7-64B55DCC5D96}"/>
              </a:ext>
            </a:extLst>
          </p:cNvPr>
          <p:cNvSpPr/>
          <p:nvPr/>
        </p:nvSpPr>
        <p:spPr>
          <a:xfrm>
            <a:off x="4766344" y="2499742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2,4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5447F0C-4387-4A91-9DD6-ED8784FF793F}"/>
              </a:ext>
            </a:extLst>
          </p:cNvPr>
          <p:cNvSpPr/>
          <p:nvPr/>
        </p:nvSpPr>
        <p:spPr>
          <a:xfrm>
            <a:off x="4499992" y="3507854"/>
            <a:ext cx="15121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B0F0"/>
                </a:solidFill>
              </a:rPr>
              <a:t>млн. руб. - предельный уровень профессионального дохода в год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380240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2077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467544" y="411510"/>
            <a:ext cx="8136904" cy="44644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r>
              <a:rPr lang="ru-RU" b="1" i="1" u="sng" dirty="0">
                <a:solidFill>
                  <a:srgbClr val="003E76"/>
                </a:solidFill>
                <a:cs typeface="Arial" panose="020B0604020202020204" pitchFamily="34" charset="0"/>
              </a:rPr>
              <a:t>Статья 4 п. 2</a:t>
            </a:r>
            <a:r>
              <a:rPr lang="ru-RU" b="1" u="sng" dirty="0">
                <a:solidFill>
                  <a:srgbClr val="003E76"/>
                </a:solidFill>
                <a:cs typeface="Arial" panose="020B0604020202020204" pitchFamily="34" charset="0"/>
              </a:rPr>
              <a:t>:</a:t>
            </a:r>
            <a:r>
              <a:rPr lang="ru-RU" b="1" dirty="0">
                <a:solidFill>
                  <a:srgbClr val="003E76"/>
                </a:solidFill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3E76"/>
                </a:solidFill>
              </a:rPr>
              <a:t>Не вправе применять специальный налоговый режим</a:t>
            </a:r>
            <a:r>
              <a:rPr lang="ru-RU" b="1" dirty="0" smtClean="0">
                <a:solidFill>
                  <a:srgbClr val="003E76"/>
                </a:solidFill>
              </a:rPr>
              <a:t>:</a:t>
            </a:r>
          </a:p>
          <a:p>
            <a:r>
              <a:rPr lang="ru-RU" dirty="0">
                <a:solidFill>
                  <a:srgbClr val="003E76"/>
                </a:solidFill>
              </a:rPr>
              <a:t>1) </a:t>
            </a:r>
            <a:r>
              <a:rPr lang="ru-RU" sz="1700" dirty="0" smtClean="0">
                <a:solidFill>
                  <a:srgbClr val="003E76"/>
                </a:solidFill>
                <a:cs typeface="Times New Roman" pitchFamily="18" charset="0"/>
              </a:rPr>
              <a:t>лица, реализующие </a:t>
            </a:r>
            <a:r>
              <a:rPr lang="ru-RU" sz="1700" dirty="0">
                <a:solidFill>
                  <a:srgbClr val="003E76"/>
                </a:solidFill>
                <a:cs typeface="Times New Roman" pitchFamily="18" charset="0"/>
              </a:rPr>
              <a:t>подакцизные товары и товары, подлежащие обязательной маркировке средствами идентификации; </a:t>
            </a:r>
          </a:p>
          <a:p>
            <a:r>
              <a:rPr lang="ru-RU" sz="1700" dirty="0">
                <a:solidFill>
                  <a:srgbClr val="003E76"/>
                </a:solidFill>
                <a:cs typeface="Times New Roman" pitchFamily="18" charset="0"/>
              </a:rPr>
              <a:t>2) лица, осуществляющие перепродажу товаров, или имущественных прав, за исключением имущества, использовавшегося ими для личных, домашних нужд;</a:t>
            </a:r>
          </a:p>
          <a:p>
            <a:r>
              <a:rPr lang="ru-RU" sz="1700" dirty="0">
                <a:solidFill>
                  <a:srgbClr val="003E76"/>
                </a:solidFill>
                <a:cs typeface="Times New Roman" pitchFamily="18" charset="0"/>
              </a:rPr>
              <a:t>3) занимающиеся добычей или реализацией полезных ископаемых;</a:t>
            </a:r>
          </a:p>
          <a:p>
            <a:r>
              <a:rPr lang="ru-RU" sz="1700" dirty="0">
                <a:solidFill>
                  <a:srgbClr val="003E76"/>
                </a:solidFill>
                <a:cs typeface="Times New Roman" pitchFamily="18" charset="0"/>
              </a:rPr>
              <a:t>4) лица, имеющие работников, с которыми они состоят в трудовых отношениях;</a:t>
            </a:r>
          </a:p>
          <a:p>
            <a:r>
              <a:rPr lang="ru-RU" sz="1700" dirty="0" smtClean="0">
                <a:solidFill>
                  <a:srgbClr val="003E76"/>
                </a:solidFill>
                <a:cs typeface="Times New Roman" pitchFamily="18" charset="0"/>
              </a:rPr>
              <a:t>5) лица, ведущие предпринимательскую деятельность в интересах другого лица на основе договоров поручения, договоров комиссии либо агентских договоров;</a:t>
            </a:r>
          </a:p>
          <a:p>
            <a:r>
              <a:rPr lang="ru-RU" sz="1700" dirty="0" smtClean="0">
                <a:solidFill>
                  <a:srgbClr val="003E76"/>
                </a:solidFill>
                <a:cs typeface="Times New Roman" pitchFamily="18" charset="0"/>
              </a:rPr>
              <a:t>6) лица, оказывающие доставки товаров с приемом платежей за указанные товары в интересах других лиц;</a:t>
            </a:r>
          </a:p>
          <a:p>
            <a:r>
              <a:rPr lang="ru-RU" sz="1700" dirty="0" smtClean="0">
                <a:solidFill>
                  <a:srgbClr val="003E76"/>
                </a:solidFill>
                <a:cs typeface="Times New Roman" pitchFamily="18" charset="0"/>
              </a:rPr>
              <a:t>7) лица, применяющие иные специальные налоговые режимы или ведущие предпринимательскую деятельность, доходы которых облагаются НДФЛ;</a:t>
            </a:r>
          </a:p>
          <a:p>
            <a:r>
              <a:rPr lang="ru-RU" sz="1700" dirty="0" smtClean="0">
                <a:solidFill>
                  <a:srgbClr val="003E76"/>
                </a:solidFill>
                <a:cs typeface="Times New Roman" pitchFamily="18" charset="0"/>
              </a:rPr>
              <a:t>8) налогоплательщики, у которых доход превысил в текущем календарном году 2,4млн.рублей.</a:t>
            </a:r>
            <a:endParaRPr lang="ru-RU" sz="1700" dirty="0">
              <a:solidFill>
                <a:srgbClr val="003E76"/>
              </a:solidFill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79404" y="1254913"/>
            <a:ext cx="1908811" cy="8270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67494"/>
            <a:ext cx="8280920" cy="4680520"/>
          </a:xfrm>
          <a:prstGeom prst="roundRect">
            <a:avLst>
              <a:gd name="adj" fmla="val 10252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9071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395536" y="843558"/>
            <a:ext cx="8424936" cy="4176464"/>
          </a:xfrm>
          <a:prstGeom prst="roundRect">
            <a:avLst>
              <a:gd name="adj" fmla="val 1438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r>
              <a:rPr lang="ru-RU" sz="1350" b="1" i="1" u="sng" dirty="0" smtClean="0">
                <a:solidFill>
                  <a:srgbClr val="003E76"/>
                </a:solidFill>
                <a:cs typeface="Arial" panose="020B0604020202020204" pitchFamily="34" charset="0"/>
              </a:rPr>
              <a:t>Статья 6 п</a:t>
            </a:r>
            <a:r>
              <a:rPr lang="ru-RU" sz="1350" b="1" i="1" u="sng" dirty="0" smtClean="0">
                <a:solidFill>
                  <a:srgbClr val="003E76"/>
                </a:solidFill>
              </a:rPr>
              <a:t>. 2:</a:t>
            </a:r>
            <a:r>
              <a:rPr lang="ru-RU" sz="1350" dirty="0">
                <a:solidFill>
                  <a:srgbClr val="003E76"/>
                </a:solidFill>
              </a:rPr>
              <a:t> </a:t>
            </a:r>
            <a:r>
              <a:rPr lang="ru-RU" sz="1350" b="1" dirty="0" smtClean="0">
                <a:solidFill>
                  <a:srgbClr val="003E76"/>
                </a:solidFill>
              </a:rPr>
              <a:t>не </a:t>
            </a:r>
            <a:r>
              <a:rPr lang="ru-RU" sz="1350" b="1" dirty="0">
                <a:solidFill>
                  <a:srgbClr val="003E76"/>
                </a:solidFill>
              </a:rPr>
              <a:t>признаются объектом налогообложения доходы</a:t>
            </a:r>
            <a:r>
              <a:rPr lang="ru-RU" sz="1350" b="1" dirty="0" smtClean="0">
                <a:solidFill>
                  <a:srgbClr val="003E76"/>
                </a:solidFill>
              </a:rPr>
              <a:t>:</a:t>
            </a:r>
          </a:p>
          <a:p>
            <a:r>
              <a:rPr lang="ru-RU" sz="1350" dirty="0" smtClean="0">
                <a:solidFill>
                  <a:srgbClr val="003E76"/>
                </a:solidFill>
              </a:rPr>
              <a:t>      1) получаемые в рамках трудовых отношений; </a:t>
            </a:r>
          </a:p>
          <a:p>
            <a:r>
              <a:rPr lang="ru-RU" sz="1350" dirty="0" smtClean="0">
                <a:solidFill>
                  <a:srgbClr val="003E76"/>
                </a:solidFill>
              </a:rPr>
              <a:t>      2) от продажи недвижимого имущества, транспортных средств;</a:t>
            </a:r>
          </a:p>
          <a:p>
            <a:r>
              <a:rPr lang="ru-RU" sz="1350" dirty="0" smtClean="0">
                <a:solidFill>
                  <a:srgbClr val="003E76"/>
                </a:solidFill>
              </a:rPr>
              <a:t>      3) от передачи имущественных прав на недвижимое имущество (за исключением аренды (найма) жилых помещений); </a:t>
            </a:r>
          </a:p>
          <a:p>
            <a:r>
              <a:rPr lang="ru-RU" sz="1350" dirty="0" smtClean="0">
                <a:solidFill>
                  <a:srgbClr val="003E76"/>
                </a:solidFill>
              </a:rPr>
              <a:t>      4)  государственных и муниципальных служащих, за исключением доходов от сдачи в аренду (наем) жилых помещений;</a:t>
            </a:r>
          </a:p>
          <a:p>
            <a:r>
              <a:rPr lang="ru-RU" sz="1350" dirty="0" smtClean="0">
                <a:solidFill>
                  <a:srgbClr val="003E76"/>
                </a:solidFill>
              </a:rPr>
              <a:t>      5) от продажи имущества, использовавшегося налогоплательщиками для личных, домашних нужд; </a:t>
            </a:r>
          </a:p>
          <a:p>
            <a:r>
              <a:rPr lang="ru-RU" sz="1350" dirty="0" smtClean="0">
                <a:solidFill>
                  <a:srgbClr val="003E76"/>
                </a:solidFill>
              </a:rPr>
              <a:t>      6) от реализации долей в уставном (складочном) капитале организаций, паев в паевых фондах кооперативов и паевых инвестиционных фондах, ценных бумаг и производных финансовых инструментов; </a:t>
            </a:r>
          </a:p>
          <a:p>
            <a:r>
              <a:rPr lang="ru-RU" sz="1350" dirty="0" smtClean="0">
                <a:solidFill>
                  <a:srgbClr val="003E76"/>
                </a:solidFill>
              </a:rPr>
              <a:t>     7) от ведения деятельности в рамках договора простого товарищества (договора о совместной деятельности) или договора доверительного управления;</a:t>
            </a:r>
          </a:p>
          <a:p>
            <a:r>
              <a:rPr lang="ru-RU" sz="1350" dirty="0" smtClean="0">
                <a:solidFill>
                  <a:srgbClr val="003E76"/>
                </a:solidFill>
              </a:rPr>
              <a:t>     8) от оказания (выполнения) физическими лицами услуг (работ) по гражданско-правовым договорам, в которых заказчиком услуг (работ) выступает работодатель указанного физического лица или лицо, бывшее его работодателем менее двух лет назад; </a:t>
            </a:r>
          </a:p>
          <a:p>
            <a:r>
              <a:rPr lang="ru-RU" sz="1350" dirty="0" smtClean="0">
                <a:solidFill>
                  <a:srgbClr val="003E76"/>
                </a:solidFill>
              </a:rPr>
              <a:t>     9) от деятельности, указанной в пункте 70 статьи 217 НК РФ, в случае если лица состоят на учете в соответствии с п.7.3 ст.83 НК РФ; </a:t>
            </a:r>
          </a:p>
          <a:p>
            <a:r>
              <a:rPr lang="ru-RU" sz="1350" dirty="0" smtClean="0">
                <a:solidFill>
                  <a:srgbClr val="003E76"/>
                </a:solidFill>
              </a:rPr>
              <a:t>    10) от уступки (переуступки) прав требований;</a:t>
            </a:r>
          </a:p>
          <a:p>
            <a:r>
              <a:rPr lang="ru-RU" sz="1350" dirty="0" smtClean="0">
                <a:solidFill>
                  <a:srgbClr val="003E76"/>
                </a:solidFill>
              </a:rPr>
              <a:t>    11) в натуральной форме;</a:t>
            </a:r>
          </a:p>
          <a:p>
            <a:r>
              <a:rPr lang="ru-RU" sz="1350" dirty="0" smtClean="0">
                <a:solidFill>
                  <a:srgbClr val="003E76"/>
                </a:solidFill>
              </a:rPr>
              <a:t>    12) от арбитражного управления, от деятельности медиатора, оценочной деятельности, деятельности нотариуса, занимающегося частной практикой, адвокатской деятельности.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55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79404" y="1254913"/>
            <a:ext cx="1908811" cy="8270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267494"/>
            <a:ext cx="8280920" cy="4680520"/>
          </a:xfrm>
          <a:prstGeom prst="roundRect">
            <a:avLst>
              <a:gd name="adj" fmla="val 10252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0063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42723" y="1256458"/>
            <a:ext cx="3039244" cy="36998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Shape 146"/>
          <p:cNvSpPr txBox="1"/>
          <p:nvPr/>
        </p:nvSpPr>
        <p:spPr>
          <a:xfrm>
            <a:off x="771718" y="239193"/>
            <a:ext cx="740068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5CB0"/>
                </a:solidFill>
                <a:latin typeface="+mn-lt"/>
                <a:sym typeface="Trebuchet MS"/>
              </a:rPr>
              <a:t>Основные параметры налогового режима</a:t>
            </a:r>
            <a:endParaRPr sz="2800" dirty="0">
              <a:solidFill>
                <a:srgbClr val="005CB0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6096" y="1407423"/>
            <a:ext cx="31388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Объект налогообложения – доходы от реализации товаров (работ, услуг, имущественных прав)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Без НДФЛ и НДС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Налоговый вычет до 10 тысяч рублей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Не требуется применение ККТ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Регистрации в качестве ИП не требуется</a:t>
            </a:r>
          </a:p>
        </p:txBody>
      </p:sp>
      <p:sp>
        <p:nvSpPr>
          <p:cNvPr id="33" name="Овал 32"/>
          <p:cNvSpPr/>
          <p:nvPr/>
        </p:nvSpPr>
        <p:spPr>
          <a:xfrm>
            <a:off x="2135098" y="987574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4%</a:t>
            </a:r>
          </a:p>
        </p:txBody>
      </p:sp>
      <p:sp>
        <p:nvSpPr>
          <p:cNvPr id="34" name="Овал 33"/>
          <p:cNvSpPr/>
          <p:nvPr/>
        </p:nvSpPr>
        <p:spPr>
          <a:xfrm>
            <a:off x="2121203" y="1705520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3657" y="1345774"/>
            <a:ext cx="1533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3E76"/>
                </a:solidFill>
              </a:rPr>
              <a:t>Налоговая ставка </a:t>
            </a:r>
            <a:r>
              <a:rPr lang="ru-RU" sz="1200" dirty="0">
                <a:solidFill>
                  <a:srgbClr val="003E76"/>
                </a:solidFill>
              </a:rPr>
              <a:t>(включены отчисления в ФОМС)</a:t>
            </a:r>
            <a:endParaRPr lang="ru-RU" sz="1600" dirty="0">
              <a:solidFill>
                <a:srgbClr val="003E7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0541" y="1197452"/>
            <a:ext cx="1857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E76"/>
                </a:solidFill>
              </a:rPr>
              <a:t>при реализации физическим лицам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04217" y="1883520"/>
            <a:ext cx="224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E76"/>
                </a:solidFill>
              </a:rPr>
              <a:t>при реализации юридическим лицам и ИП</a:t>
            </a:r>
          </a:p>
        </p:txBody>
      </p:sp>
      <p:sp>
        <p:nvSpPr>
          <p:cNvPr id="38" name="Овал 37"/>
          <p:cNvSpPr/>
          <p:nvPr/>
        </p:nvSpPr>
        <p:spPr>
          <a:xfrm>
            <a:off x="2135098" y="2767349"/>
            <a:ext cx="923926" cy="942975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0137" y="2946447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3E76"/>
                </a:solidFill>
              </a:rPr>
              <a:t>Налоговый период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20937" y="2977224"/>
            <a:ext cx="1323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E76"/>
                </a:solidFill>
              </a:rPr>
              <a:t>календарный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2899" y="4137072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3E76"/>
                </a:solidFill>
              </a:rPr>
              <a:t>Налоговая декларация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42ACBF8-5D16-457F-8441-9353C89E5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11" y="3953603"/>
            <a:ext cx="951711" cy="95171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120937" y="4134536"/>
            <a:ext cx="1667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E76"/>
                </a:solidFill>
              </a:rPr>
              <a:t>не представляется</a:t>
            </a:r>
          </a:p>
        </p:txBody>
      </p:sp>
    </p:spTree>
    <p:extLst>
      <p:ext uri="{BB962C8B-B14F-4D97-AF65-F5344CB8AC3E}">
        <p14:creationId xmlns:p14="http://schemas.microsoft.com/office/powerpoint/2010/main" val="19321908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15953" y="318533"/>
            <a:ext cx="8066263" cy="53881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5CB0"/>
                </a:solidFill>
                <a:latin typeface="+mn-lt"/>
                <a:cs typeface="Arial" panose="020B0604020202020204" pitchFamily="34" charset="0"/>
              </a:rPr>
              <a:t>Ставки налога на профессиональный доход и налоговые вычеты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7360" y="4090222"/>
            <a:ext cx="2278258" cy="391864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ru-RU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6819088" y="3844243"/>
            <a:ext cx="1662512" cy="503146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1400" b="1" dirty="0">
                <a:solidFill>
                  <a:srgbClr val="005CB0"/>
                </a:solidFill>
                <a:latin typeface="Arial Narrow" panose="020B0606020202030204" pitchFamily="34" charset="0"/>
              </a:rPr>
              <a:t>2% процентной доли налоговой базы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92804" y="1141894"/>
            <a:ext cx="8004690" cy="1947077"/>
            <a:chOff x="393429" y="3572425"/>
            <a:chExt cx="8419803" cy="2000590"/>
          </a:xfrm>
        </p:grpSpPr>
        <p:sp>
          <p:nvSpPr>
            <p:cNvPr id="13" name="TextBox 12"/>
            <p:cNvSpPr txBox="1"/>
            <p:nvPr/>
          </p:nvSpPr>
          <p:spPr>
            <a:xfrm>
              <a:off x="393429" y="3572425"/>
              <a:ext cx="1584176" cy="2000590"/>
            </a:xfrm>
            <a:prstGeom prst="rect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ru-RU" b="1" dirty="0">
                <a:solidFill>
                  <a:srgbClr val="003E76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rgbClr val="003E76"/>
                  </a:solidFill>
                  <a:latin typeface="Arial Narrow" panose="020B0606020202030204" pitchFamily="34" charset="0"/>
                </a:rPr>
                <a:t>Ставка 4% (продажа товаров или оказание услуг физическим лицам)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34968" y="3572425"/>
              <a:ext cx="1878264" cy="2000590"/>
            </a:xfrm>
            <a:prstGeom prst="rect">
              <a:avLst/>
            </a:prstGeom>
            <a:noFill/>
            <a:ln w="38100" cmpd="sng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ru-RU" sz="900" b="1" dirty="0">
                <a:solidFill>
                  <a:srgbClr val="003E76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rgbClr val="003E76"/>
                  </a:solidFill>
                  <a:latin typeface="Arial Narrow" panose="020B0606020202030204" pitchFamily="34" charset="0"/>
                </a:rPr>
                <a:t>Ставка 6% (продажа товаров или оказание услуг ИП (для предпринимательской деятельности) и организациям)</a:t>
              </a: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2092332" y="3837460"/>
              <a:ext cx="1493449" cy="383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>
                <a:solidFill>
                  <a:srgbClr val="003E76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5776" y="4128756"/>
              <a:ext cx="645516" cy="347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3E76"/>
                  </a:solidFill>
                  <a:latin typeface="Arial Narrow" panose="020B0606020202030204" pitchFamily="34" charset="0"/>
                </a:rPr>
                <a:t>63%</a:t>
              </a:r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2077390" y="4690625"/>
              <a:ext cx="1493449" cy="383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>
                <a:solidFill>
                  <a:srgbClr val="003E76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40833" y="4981921"/>
              <a:ext cx="645516" cy="347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3E76"/>
                  </a:solidFill>
                  <a:latin typeface="Arial Narrow" panose="020B0606020202030204" pitchFamily="34" charset="0"/>
                </a:rPr>
                <a:t>37%</a:t>
              </a:r>
            </a:p>
          </p:txBody>
        </p:sp>
        <p:sp>
          <p:nvSpPr>
            <p:cNvPr id="19" name="Стрелка вправо 18"/>
            <p:cNvSpPr/>
            <p:nvPr/>
          </p:nvSpPr>
          <p:spPr>
            <a:xfrm rot="10800000">
              <a:off x="5315774" y="3857749"/>
              <a:ext cx="1493449" cy="383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>
                <a:solidFill>
                  <a:srgbClr val="003E76"/>
                </a:solidFill>
              </a:endParaRPr>
            </a:p>
          </p:txBody>
        </p:sp>
        <p:sp>
          <p:nvSpPr>
            <p:cNvPr id="24" name="Стрелка вправо 23"/>
            <p:cNvSpPr/>
            <p:nvPr/>
          </p:nvSpPr>
          <p:spPr>
            <a:xfrm rot="10800000">
              <a:off x="5300832" y="4710914"/>
              <a:ext cx="1493449" cy="383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>
                <a:solidFill>
                  <a:srgbClr val="003E76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3696582" y="3629454"/>
              <a:ext cx="1483909" cy="79963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3E76"/>
                  </a:solidFill>
                </a:rPr>
                <a:t>Бюджет субъекта РФ</a:t>
              </a:r>
            </a:p>
          </p:txBody>
        </p:sp>
        <p:sp>
          <p:nvSpPr>
            <p:cNvPr id="27" name="Овал 26"/>
            <p:cNvSpPr/>
            <p:nvPr/>
          </p:nvSpPr>
          <p:spPr>
            <a:xfrm>
              <a:off x="3696582" y="4502909"/>
              <a:ext cx="1498852" cy="79963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b="1" dirty="0">
                  <a:solidFill>
                    <a:srgbClr val="003E76"/>
                  </a:solidFill>
                  <a:latin typeface="Arial Narrow" panose="020B0606020202030204" pitchFamily="34" charset="0"/>
                </a:rPr>
                <a:t>ФОМС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48860" y="4169729"/>
              <a:ext cx="645516" cy="347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3E76"/>
                  </a:solidFill>
                  <a:latin typeface="Arial Narrow" panose="020B0606020202030204" pitchFamily="34" charset="0"/>
                </a:rPr>
                <a:t>63%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33917" y="5022894"/>
              <a:ext cx="645516" cy="347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3E76"/>
                  </a:solidFill>
                  <a:latin typeface="Arial Narrow" panose="020B0606020202030204" pitchFamily="34" charset="0"/>
                </a:rPr>
                <a:t>37%</a:t>
              </a: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3402084" y="3747341"/>
            <a:ext cx="2339833" cy="7659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1900" dirty="0">
                <a:solidFill>
                  <a:srgbClr val="003E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Налоговый вычет в размере 10 000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388" y="3918131"/>
            <a:ext cx="1724087" cy="355372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1% процентной доли налоговой базы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5837145" y="3974228"/>
            <a:ext cx="955141" cy="3733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2200"/>
          </a:p>
        </p:txBody>
      </p:sp>
      <p:sp>
        <p:nvSpPr>
          <p:cNvPr id="32" name="Стрелка вправо 31"/>
          <p:cNvSpPr/>
          <p:nvPr/>
        </p:nvSpPr>
        <p:spPr>
          <a:xfrm rot="10800000">
            <a:off x="2272387" y="3943636"/>
            <a:ext cx="1032561" cy="3733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2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0611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-1" y="1066800"/>
            <a:ext cx="5800725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Shape 146"/>
          <p:cNvSpPr txBox="1"/>
          <p:nvPr/>
        </p:nvSpPr>
        <p:spPr>
          <a:xfrm>
            <a:off x="750759" y="226947"/>
            <a:ext cx="46853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5AA9"/>
                </a:solidFill>
                <a:latin typeface="+mn-lt"/>
                <a:sym typeface="Trebuchet MS"/>
              </a:rPr>
              <a:t>Постановка на учет</a:t>
            </a:r>
            <a:endParaRPr sz="2800" dirty="0">
              <a:solidFill>
                <a:srgbClr val="005AA9"/>
              </a:solidFill>
              <a:latin typeface="+mn-lt"/>
            </a:endParaRPr>
          </a:p>
        </p:txBody>
      </p:sp>
      <p:pic>
        <p:nvPicPr>
          <p:cNvPr id="30" name="Picture 2" descr="C:\Users\0000-05-323\Desktop\Мой налог\База знаний НПД 1.0\База знаний НПД 1.0\5.1 Способ регистрации гражданина РФ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6"/>
          <a:stretch/>
        </p:blipFill>
        <p:spPr bwMode="auto">
          <a:xfrm>
            <a:off x="5045148" y="0"/>
            <a:ext cx="3343276" cy="51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959622" y="1234996"/>
            <a:ext cx="3374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По паспорту РФ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-1" y="3401472"/>
            <a:ext cx="5045150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4819" y="3433223"/>
            <a:ext cx="370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Через личный кабинет физического лица</a:t>
            </a:r>
          </a:p>
        </p:txBody>
      </p:sp>
      <p:pic>
        <p:nvPicPr>
          <p:cNvPr id="36" name="Picture 4" descr="C:\Users\0000-05-323\Desktop\Мой налог\База знаний НПД 1.0\База знаний НПД 1.0\10.3_Регистрация. Позитивный сценарий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9" t="12037" r="24738" b="64630"/>
          <a:stretch/>
        </p:blipFill>
        <p:spPr bwMode="auto">
          <a:xfrm>
            <a:off x="959622" y="1771649"/>
            <a:ext cx="872828" cy="8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959622" y="2651460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3E76"/>
                </a:solidFill>
              </a:rPr>
              <a:t>Сканирование паспорта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46749" y="2651460"/>
            <a:ext cx="187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3E76"/>
                </a:solidFill>
              </a:rPr>
              <a:t>Подтверждение личности (фото лица)</a:t>
            </a:r>
          </a:p>
        </p:txBody>
      </p:sp>
      <p:pic>
        <p:nvPicPr>
          <p:cNvPr id="39" name="Picture 6" descr="C:\Users\0000-05-323\Desktop\Мой налог\База знаний НПД 1.0\База знаний НПД 1.0\12.2_Подтверждение личности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t="11296" r="25940" b="64074"/>
          <a:stretch/>
        </p:blipFill>
        <p:spPr bwMode="auto">
          <a:xfrm>
            <a:off x="2594943" y="1753428"/>
            <a:ext cx="767029" cy="8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994819" y="4299504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3E76"/>
                </a:solidFill>
              </a:rPr>
              <a:t>Ввод ИНН и пароля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045147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7B52548-5DC4-49A9-89F8-CFA772D41982}"/>
              </a:ext>
            </a:extLst>
          </p:cNvPr>
          <p:cNvSpPr/>
          <p:nvPr/>
        </p:nvSpPr>
        <p:spPr>
          <a:xfrm>
            <a:off x="5326297" y="2890369"/>
            <a:ext cx="2774095" cy="32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как налогоплательщика НПД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3E98C1E-08BD-47F7-ABBE-AD72A9A05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93" y="2695139"/>
            <a:ext cx="379330" cy="37933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3DD5D5F-8CAF-437E-91C8-7D8F86B57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1367" y="2695139"/>
            <a:ext cx="379330" cy="37933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4BB4B38-A8BC-42C2-847A-7783F6A48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93" y="4343183"/>
            <a:ext cx="379330" cy="379330"/>
          </a:xfrm>
          <a:prstGeom prst="rect">
            <a:avLst/>
          </a:prstGeom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8386174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626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0" name="Picture 2" descr="C:\Users\0000-05-323\Desktop\Мой налог\База знаний НПД 1.0\База знаний НПД 1.0\1.0 Загруз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"/>
            <a:ext cx="2375385" cy="5143500"/>
          </a:xfrm>
          <a:prstGeom prst="rect">
            <a:avLst/>
          </a:prstGeom>
          <a:noFill/>
          <a:ln>
            <a:solidFill>
              <a:srgbClr val="003E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hape 146"/>
          <p:cNvSpPr txBox="1"/>
          <p:nvPr/>
        </p:nvSpPr>
        <p:spPr>
          <a:xfrm>
            <a:off x="2987824" y="195486"/>
            <a:ext cx="601250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5CB0"/>
                </a:solidFill>
                <a:latin typeface="+mn-lt"/>
                <a:sym typeface="Trebuchet MS"/>
              </a:rPr>
              <a:t>Мобильное приложение «Мой налог»</a:t>
            </a:r>
            <a:endParaRPr sz="2800" dirty="0">
              <a:solidFill>
                <a:srgbClr val="005CB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45445" y="771550"/>
            <a:ext cx="41989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dirty="0">
                <a:solidFill>
                  <a:srgbClr val="003E76"/>
                </a:solidFill>
              </a:rPr>
              <a:t>Онлайн-регистрация, постановка на учет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solidFill>
                  <a:srgbClr val="003E76"/>
                </a:solidFill>
              </a:rPr>
              <a:t>Учет </a:t>
            </a:r>
            <a:r>
              <a:rPr lang="ru-RU" dirty="0">
                <a:solidFill>
                  <a:srgbClr val="003E76"/>
                </a:solidFill>
              </a:rPr>
              <a:t>налогооблагаемой базы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solidFill>
                  <a:srgbClr val="003E76"/>
                </a:solidFill>
              </a:rPr>
              <a:t>Передача </a:t>
            </a:r>
            <a:r>
              <a:rPr lang="ru-RU" dirty="0">
                <a:solidFill>
                  <a:srgbClr val="003E76"/>
                </a:solidFill>
              </a:rPr>
              <a:t>в ФНС сведений о расчетах</a:t>
            </a:r>
          </a:p>
          <a:p>
            <a:pPr lvl="0">
              <a:spcAft>
                <a:spcPts val="1800"/>
              </a:spcAft>
            </a:pPr>
            <a:r>
              <a:rPr lang="ru-RU" dirty="0" smtClean="0">
                <a:solidFill>
                  <a:srgbClr val="003E76"/>
                </a:solidFill>
              </a:rPr>
              <a:t>Уплата </a:t>
            </a:r>
            <a:r>
              <a:rPr lang="ru-RU" dirty="0">
                <a:solidFill>
                  <a:srgbClr val="003E76"/>
                </a:solidFill>
              </a:rPr>
              <a:t>налога</a:t>
            </a:r>
          </a:p>
          <a:p>
            <a:pPr lvl="0">
              <a:spcAft>
                <a:spcPts val="1800"/>
              </a:spcAft>
            </a:pPr>
            <a:r>
              <a:rPr lang="ru-RU" dirty="0" smtClean="0">
                <a:solidFill>
                  <a:srgbClr val="003E76"/>
                </a:solidFill>
              </a:rPr>
              <a:t>Подключение </a:t>
            </a:r>
            <a:r>
              <a:rPr lang="ru-RU" dirty="0">
                <a:solidFill>
                  <a:srgbClr val="003E76"/>
                </a:solidFill>
              </a:rPr>
              <a:t>к </a:t>
            </a:r>
            <a:r>
              <a:rPr lang="ru-RU" dirty="0" err="1">
                <a:solidFill>
                  <a:srgbClr val="003E76"/>
                </a:solidFill>
              </a:rPr>
              <a:t>агрегаторам</a:t>
            </a:r>
            <a:endParaRPr lang="ru-RU" dirty="0">
              <a:solidFill>
                <a:srgbClr val="003E76"/>
              </a:solidFill>
            </a:endParaRPr>
          </a:p>
          <a:p>
            <a:pPr lvl="0">
              <a:spcAft>
                <a:spcPts val="1800"/>
              </a:spcAft>
            </a:pPr>
            <a:r>
              <a:rPr lang="ru-RU" dirty="0" smtClean="0">
                <a:solidFill>
                  <a:srgbClr val="003E76"/>
                </a:solidFill>
              </a:rPr>
              <a:t>Отправка </a:t>
            </a:r>
            <a:r>
              <a:rPr lang="ru-RU" dirty="0">
                <a:solidFill>
                  <a:srgbClr val="003E76"/>
                </a:solidFill>
              </a:rPr>
              <a:t>чеков покупателям</a:t>
            </a:r>
          </a:p>
          <a:p>
            <a:pPr lvl="0">
              <a:spcAft>
                <a:spcPts val="1800"/>
              </a:spcAft>
            </a:pPr>
            <a:r>
              <a:rPr lang="ru-RU" dirty="0" smtClean="0">
                <a:solidFill>
                  <a:srgbClr val="003E76"/>
                </a:solidFill>
              </a:rPr>
              <a:t>Формирование </a:t>
            </a:r>
            <a:r>
              <a:rPr lang="ru-RU" dirty="0">
                <a:solidFill>
                  <a:srgbClr val="003E76"/>
                </a:solidFill>
              </a:rPr>
              <a:t>справок о доходах</a:t>
            </a:r>
          </a:p>
          <a:p>
            <a:pPr lvl="0">
              <a:spcAft>
                <a:spcPts val="1800"/>
              </a:spcAft>
            </a:pPr>
            <a:r>
              <a:rPr lang="ru-RU" dirty="0" smtClean="0">
                <a:solidFill>
                  <a:srgbClr val="003E76"/>
                </a:solidFill>
              </a:rPr>
              <a:t>Привязка </a:t>
            </a:r>
            <a:r>
              <a:rPr lang="ru-RU" dirty="0">
                <a:solidFill>
                  <a:srgbClr val="003E76"/>
                </a:solidFill>
              </a:rPr>
              <a:t>банковской </a:t>
            </a:r>
            <a:r>
              <a:rPr lang="ru-RU" dirty="0" smtClean="0">
                <a:solidFill>
                  <a:srgbClr val="003E76"/>
                </a:solidFill>
              </a:rPr>
              <a:t>карты</a:t>
            </a:r>
            <a:endParaRPr lang="ru-RU" sz="1200" dirty="0"/>
          </a:p>
          <a:p>
            <a:pPr lvl="0">
              <a:spcAft>
                <a:spcPts val="1800"/>
              </a:spcAft>
            </a:pPr>
            <a:r>
              <a:rPr lang="ru-RU" dirty="0" smtClean="0">
                <a:solidFill>
                  <a:srgbClr val="003E76"/>
                </a:solidFill>
              </a:rPr>
              <a:t>Универсальный </a:t>
            </a:r>
            <a:r>
              <a:rPr lang="ru-RU" dirty="0">
                <a:solidFill>
                  <a:srgbClr val="003E76"/>
                </a:solidFill>
              </a:rPr>
              <a:t>коммуникатор с ФНС России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98" y="843558"/>
            <a:ext cx="281738" cy="28173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98" y="1275606"/>
            <a:ext cx="281738" cy="28173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98" y="1785956"/>
            <a:ext cx="281738" cy="28173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98" y="2211710"/>
            <a:ext cx="281738" cy="2817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98" y="2715766"/>
            <a:ext cx="281738" cy="2817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98" y="3147814"/>
            <a:ext cx="281738" cy="2817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98" y="3579862"/>
            <a:ext cx="281738" cy="28173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98" y="4083918"/>
            <a:ext cx="281738" cy="28173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98" y="4587974"/>
            <a:ext cx="281738" cy="2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42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4638</TotalTime>
  <Words>611</Words>
  <Application>Microsoft Office PowerPoint</Application>
  <PresentationFormat>Экран (16:9)</PresentationFormat>
  <Paragraphs>133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Yu Gothic UI Semilight</vt:lpstr>
      <vt:lpstr>Arial</vt:lpstr>
      <vt:lpstr>Arial Narrow</vt:lpstr>
      <vt:lpstr>Calibri</vt:lpstr>
      <vt:lpstr>Times New Roman</vt:lpstr>
      <vt:lpstr>Trebuchet MS</vt:lpstr>
      <vt:lpstr>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Ставки налога на профессиональный доход и налоговые вычеты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Лысиков Иван Павлович</dc:creator>
  <cp:lastModifiedBy>Пользователь Windows</cp:lastModifiedBy>
  <cp:revision>392</cp:revision>
  <cp:lastPrinted>2018-12-04T14:03:47Z</cp:lastPrinted>
  <dcterms:created xsi:type="dcterms:W3CDTF">2014-11-17T14:31:03Z</dcterms:created>
  <dcterms:modified xsi:type="dcterms:W3CDTF">2019-01-16T04:47:49Z</dcterms:modified>
</cp:coreProperties>
</file>